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59" r:id="rId7"/>
    <p:sldId id="260" r:id="rId8"/>
    <p:sldId id="261" r:id="rId9"/>
    <p:sldId id="262" r:id="rId10"/>
    <p:sldId id="263" r:id="rId11"/>
    <p:sldId id="267" r:id="rId12"/>
    <p:sldId id="268" r:id="rId13"/>
    <p:sldId id="269" r:id="rId14"/>
    <p:sldId id="264" r:id="rId15"/>
    <p:sldId id="265" r:id="rId16"/>
    <p:sldId id="266"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7-24T21:10:44.425" idx="1">
    <p:pos x="7328" y="522"/>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I worked on this project alone so as to go through all the development process and try to make something out of it.</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The idea did not immediately hit up in my mind at that time until few days later I realized it could be a good project to work on. When I had the opportunity in this portfolio project for the ALX - SE program, I decided that I will start working on it.</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tags" Target="../tags/tag3.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tags" Target="../tags/tag20.xml"/><Relationship Id="rId3" Type="http://schemas.openxmlformats.org/officeDocument/2006/relationships/image" Target="../media/image13.png"/><Relationship Id="rId2" Type="http://schemas.openxmlformats.org/officeDocument/2006/relationships/tags" Target="../tags/tag19.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24.xml"/><Relationship Id="rId7" Type="http://schemas.openxmlformats.org/officeDocument/2006/relationships/image" Target="../media/image16.png"/><Relationship Id="rId6" Type="http://schemas.openxmlformats.org/officeDocument/2006/relationships/tags" Target="../tags/tag23.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png"/><Relationship Id="rId2" Type="http://schemas.openxmlformats.org/officeDocument/2006/relationships/tags" Target="../tags/tag22.xml"/><Relationship Id="rId13" Type="http://schemas.openxmlformats.org/officeDocument/2006/relationships/slideLayout" Target="../slideLayouts/slideLayout2.xml"/><Relationship Id="rId12" Type="http://schemas.openxmlformats.org/officeDocument/2006/relationships/tags" Target="../tags/tag26.xml"/><Relationship Id="rId11" Type="http://schemas.openxmlformats.org/officeDocument/2006/relationships/image" Target="../media/image18.png"/><Relationship Id="rId10" Type="http://schemas.openxmlformats.org/officeDocument/2006/relationships/tags" Target="../tags/tag25.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tags" Target="../tags/tag28.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tags" Target="../tags/tag30.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tags" Target="../tags/tag32.xml"/><Relationship Id="rId1" Type="http://schemas.openxmlformats.org/officeDocument/2006/relationships/tags" Target="../tags/tag3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1.png"/><Relationship Id="rId2" Type="http://schemas.openxmlformats.org/officeDocument/2006/relationships/tags" Target="../tags/tag7.xml"/><Relationship Id="rId11" Type="http://schemas.openxmlformats.org/officeDocument/2006/relationships/slideLayout" Target="../slideLayouts/slideLayout2.xml"/><Relationship Id="rId10" Type="http://schemas.openxmlformats.org/officeDocument/2006/relationships/image" Target="../media/image9.webp"/><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0.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11.png"/><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tags" Target="../tags/tag17.xml"/><Relationship Id="rId3" Type="http://schemas.openxmlformats.org/officeDocument/2006/relationships/image" Target="../media/image12.png"/><Relationship Id="rId2" Type="http://schemas.openxmlformats.org/officeDocument/2006/relationships/tags" Target="../tags/tag16.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b="1" dirty="0">
                <a:latin typeface="Lucida Calligraphy" panose="03010101010101010101" charset="0"/>
                <a:cs typeface="Lucida Calligraphy" panose="03010101010101010101" charset="0"/>
              </a:rPr>
              <a:t>HOUSEKEEPER FINDER</a:t>
            </a:r>
            <a:endParaRPr lang="en-US" sz="6000" b="1" dirty="0">
              <a:latin typeface="Lucida Calligraphy" panose="03010101010101010101" charset="0"/>
              <a:cs typeface="Lucida Calligraphy" panose="03010101010101010101" charset="0"/>
            </a:endParaRPr>
          </a:p>
        </p:txBody>
      </p:sp>
      <p:sp>
        <p:nvSpPr>
          <p:cNvPr id="3" name="Subtitle 2"/>
          <p:cNvSpPr>
            <a:spLocks noGrp="1"/>
          </p:cNvSpPr>
          <p:nvPr>
            <p:ph type="subTitle" idx="1"/>
          </p:nvPr>
        </p:nvSpPr>
        <p:spPr>
          <a:xfrm>
            <a:off x="1877695" y="3886200"/>
            <a:ext cx="8534400" cy="1198563"/>
          </a:xfrm>
        </p:spPr>
        <p:txBody>
          <a:bodyPr/>
          <a:lstStyle/>
          <a:p>
            <a:r>
              <a:rPr lang="en-US">
                <a:latin typeface="Cambria Math" panose="02040503050406030204" charset="0"/>
                <a:cs typeface="Cambria Math" panose="02040503050406030204" charset="0"/>
              </a:rPr>
              <a:t>ALX - SE Portfolio Project Presentation</a:t>
            </a:r>
            <a:endParaRPr lang="en-US">
              <a:latin typeface="Cambria Math" panose="02040503050406030204" charset="0"/>
              <a:cs typeface="Cambria Math" panose="02040503050406030204" charset="0"/>
            </a:endParaRPr>
          </a:p>
        </p:txBody>
      </p:sp>
      <p:sp>
        <p:nvSpPr>
          <p:cNvPr id="4" name="Subtitle 2"/>
          <p:cNvSpPr>
            <a:spLocks noGrp="1"/>
          </p:cNvSpPr>
          <p:nvPr>
            <p:custDataLst>
              <p:tags r:id="rId1"/>
            </p:custDataLst>
          </p:nvPr>
        </p:nvSpPr>
        <p:spPr>
          <a:xfrm>
            <a:off x="7510780" y="5367655"/>
            <a:ext cx="4681220" cy="1122045"/>
          </a:xfrm>
          <a:prstGeom prst="rect">
            <a:avLst/>
          </a:prstGeom>
          <a:noFill/>
          <a:ln w="9525">
            <a:noFill/>
          </a:ln>
        </p:spPr>
        <p:txBody>
          <a:bodyPr anchor="ctr" anchorCtr="1"/>
          <a:lstStyle>
            <a:lvl1pPr marL="0" indent="0" algn="l" rtl="0" fontAlgn="base">
              <a:spcBef>
                <a:spcPct val="20000"/>
              </a:spcBef>
              <a:spcAft>
                <a:spcPct val="0"/>
              </a:spcAft>
              <a:buFontTx/>
              <a:buNone/>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mbria Math" panose="02040503050406030204" charset="0"/>
                <a:cs typeface="Cambria Math" panose="02040503050406030204" charset="0"/>
              </a:rPr>
              <a:t>By: </a:t>
            </a:r>
            <a:r>
              <a:rPr lang="en-US" sz="2400" b="1" u="sng">
                <a:latin typeface="Lucida Calligraphy" panose="03010101010101010101" charset="0"/>
                <a:cs typeface="Lucida Calligraphy" panose="03010101010101010101" charset="0"/>
              </a:rPr>
              <a:t>DIGHO D. T. Jordan</a:t>
            </a:r>
            <a:endParaRPr lang="en-US" sz="2400" b="1" u="sng">
              <a:latin typeface="Lucida Calligraphy" panose="03010101010101010101" charset="0"/>
              <a:cs typeface="Lucida Calligraphy" panose="03010101010101010101" charset="0"/>
            </a:endParaRPr>
          </a:p>
        </p:txBody>
      </p:sp>
      <p:pic>
        <p:nvPicPr>
          <p:cNvPr id="5" name="Picture 4" descr="houskeeper-logo"/>
          <p:cNvPicPr>
            <a:picLocks noChangeAspect="1"/>
          </p:cNvPicPr>
          <p:nvPr>
            <p:custDataLst>
              <p:tags r:id="rId2"/>
            </p:custDataLst>
          </p:nvPr>
        </p:nvPicPr>
        <p:blipFill>
          <a:blip r:embed="rId3"/>
          <a:stretch>
            <a:fillRect/>
          </a:stretch>
        </p:blipFill>
        <p:spPr>
          <a:xfrm>
            <a:off x="258445" y="316865"/>
            <a:ext cx="1316355" cy="1014730"/>
          </a:xfrm>
          <a:prstGeom prst="rect">
            <a:avLst/>
          </a:prstGeom>
          <a:effectLst>
            <a:softEdge rad="50800"/>
          </a:effectLst>
        </p:spPr>
      </p:pic>
      <p:pic>
        <p:nvPicPr>
          <p:cNvPr id="6" name="Picture 5"/>
          <p:cNvPicPr/>
          <p:nvPr>
            <p:custDataLst>
              <p:tags r:id="rId4"/>
            </p:custDataLst>
          </p:nvPr>
        </p:nvPicPr>
        <p:blipFill>
          <a:blip r:embed="rId5"/>
        </p:blipFill>
        <p:spPr>
          <a:xfrm>
            <a:off x="10412095" y="316865"/>
            <a:ext cx="1347470" cy="787400"/>
          </a:xfrm>
          <a:prstGeom prst="rect">
            <a:avLst/>
          </a:prstGeom>
          <a:effectLst>
            <a:glow>
              <a:schemeClr val="tx1">
                <a:alpha val="61000"/>
              </a:schemeClr>
            </a:glow>
            <a:outerShdw blurRad="50800" dist="38100" dir="16200000" rotWithShape="0">
              <a:prstClr val="black">
                <a:alpha val="40000"/>
              </a:prstClr>
            </a:outerShdw>
            <a:softEdge rad="508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sp>
        <p:nvSpPr>
          <p:cNvPr id="4" name="Title 1"/>
          <p:cNvSpPr>
            <a:spLocks noGrp="1"/>
          </p:cNvSpPr>
          <p:nvPr>
            <p:custDataLst>
              <p:tags r:id="rId1"/>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Algorithms and Code Snippets</a:t>
            </a:r>
            <a:endParaRPr lang="en-US" b="1" u="sng">
              <a:latin typeface="Cambria" panose="02040503050406030204" charset="0"/>
              <a:cs typeface="Cambria" panose="02040503050406030204" charset="0"/>
            </a:endParaRPr>
          </a:p>
        </p:txBody>
      </p:sp>
      <p:sp>
        <p:nvSpPr>
          <p:cNvPr id="6" name="Text Box 5"/>
          <p:cNvSpPr txBox="1"/>
          <p:nvPr/>
        </p:nvSpPr>
        <p:spPr>
          <a:xfrm>
            <a:off x="1386840" y="6353175"/>
            <a:ext cx="9285605" cy="368300"/>
          </a:xfrm>
          <a:prstGeom prst="rect">
            <a:avLst/>
          </a:prstGeom>
          <a:noFill/>
        </p:spPr>
        <p:txBody>
          <a:bodyPr wrap="square" rtlCol="0">
            <a:spAutoFit/>
          </a:bodyPr>
          <a:p>
            <a:pPr algn="ctr"/>
            <a:r>
              <a:rPr lang="en-US" b="1" i="1" u="sng">
                <a:latin typeface="Cambria" panose="02040503050406030204" charset="0"/>
                <a:cs typeface="Cambria" panose="02040503050406030204" charset="0"/>
              </a:rPr>
              <a:t>User tasks selection Function</a:t>
            </a:r>
            <a:endParaRPr lang="en-US" b="1" i="1" u="sng">
              <a:latin typeface="Cambria" panose="02040503050406030204" charset="0"/>
              <a:cs typeface="Cambria" panose="02040503050406030204" charset="0"/>
            </a:endParaRPr>
          </a:p>
        </p:txBody>
      </p:sp>
      <p:pic>
        <p:nvPicPr>
          <p:cNvPr id="5" name="Content Placeholder 4"/>
          <p:cNvPicPr>
            <a:picLocks noChangeAspect="1"/>
          </p:cNvPicPr>
          <p:nvPr>
            <p:ph idx="1"/>
            <p:custDataLst>
              <p:tags r:id="rId2"/>
            </p:custDataLst>
          </p:nvPr>
        </p:nvPicPr>
        <p:blipFill>
          <a:blip r:embed="rId3"/>
          <a:stretch>
            <a:fillRect/>
          </a:stretch>
        </p:blipFill>
        <p:spPr>
          <a:xfrm>
            <a:off x="609600" y="1764030"/>
            <a:ext cx="10972800" cy="4471670"/>
          </a:xfrm>
          <a:prstGeom prst="rect">
            <a:avLst/>
          </a:prstGeom>
        </p:spPr>
      </p:pic>
      <p:pic>
        <p:nvPicPr>
          <p:cNvPr id="7" name="Picture 6" descr="houskeeper-logo"/>
          <p:cNvPicPr>
            <a:picLocks noChangeAspect="1"/>
          </p:cNvPicPr>
          <p:nvPr>
            <p:custDataLst>
              <p:tags r:id="rId4"/>
            </p:custDataLst>
          </p:nvPr>
        </p:nvPicPr>
        <p:blipFill>
          <a:blip r:embed="rId5"/>
          <a:stretch>
            <a:fillRect/>
          </a:stretch>
        </p:blipFill>
        <p:spPr>
          <a:xfrm>
            <a:off x="609600" y="836295"/>
            <a:ext cx="915670" cy="7054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sp>
        <p:nvSpPr>
          <p:cNvPr id="4" name="Title 1"/>
          <p:cNvSpPr>
            <a:spLocks noGrp="1"/>
          </p:cNvSpPr>
          <p:nvPr>
            <p:custDataLst>
              <p:tags r:id="rId1"/>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Mobile App Interfaces</a:t>
            </a:r>
            <a:endParaRPr lang="en-US" b="1" u="sng">
              <a:latin typeface="Cambria" panose="02040503050406030204" charset="0"/>
              <a:cs typeface="Cambria" panose="02040503050406030204" charset="0"/>
            </a:endParaRPr>
          </a:p>
        </p:txBody>
      </p:sp>
      <p:pic>
        <p:nvPicPr>
          <p:cNvPr id="7" name="Picture 6" descr="houskeeper-logo"/>
          <p:cNvPicPr>
            <a:picLocks noChangeAspect="1"/>
          </p:cNvPicPr>
          <p:nvPr>
            <p:custDataLst>
              <p:tags r:id="rId2"/>
            </p:custDataLst>
          </p:nvPr>
        </p:nvPicPr>
        <p:blipFill>
          <a:blip r:embed="rId3"/>
          <a:stretch>
            <a:fillRect/>
          </a:stretch>
        </p:blipFill>
        <p:spPr>
          <a:xfrm>
            <a:off x="609600" y="836295"/>
            <a:ext cx="915670" cy="705485"/>
          </a:xfrm>
          <a:prstGeom prst="rect">
            <a:avLst/>
          </a:prstGeom>
        </p:spPr>
      </p:pic>
      <p:grpSp>
        <p:nvGrpSpPr>
          <p:cNvPr id="18" name="Group 17"/>
          <p:cNvGrpSpPr/>
          <p:nvPr/>
        </p:nvGrpSpPr>
        <p:grpSpPr>
          <a:xfrm>
            <a:off x="100330" y="1661795"/>
            <a:ext cx="2232660" cy="5107940"/>
            <a:chOff x="158" y="2617"/>
            <a:chExt cx="3516" cy="8044"/>
          </a:xfrm>
        </p:grpSpPr>
        <p:sp>
          <p:nvSpPr>
            <p:cNvPr id="6" name="Text Box 5"/>
            <p:cNvSpPr txBox="1"/>
            <p:nvPr/>
          </p:nvSpPr>
          <p:spPr>
            <a:xfrm>
              <a:off x="694" y="10175"/>
              <a:ext cx="2445" cy="486"/>
            </a:xfrm>
            <a:prstGeom prst="rect">
              <a:avLst/>
            </a:prstGeom>
            <a:noFill/>
          </p:spPr>
          <p:txBody>
            <a:bodyPr wrap="square" rtlCol="0">
              <a:noAutofit/>
            </a:bodyPr>
            <a:p>
              <a:pPr algn="ctr"/>
              <a:r>
                <a:rPr lang="en-US" sz="1400" b="1" i="1" u="sng">
                  <a:latin typeface="Cambria" panose="02040503050406030204" charset="0"/>
                  <a:cs typeface="Cambria" panose="02040503050406030204" charset="0"/>
                </a:rPr>
                <a:t>Wecome Page</a:t>
              </a:r>
              <a:endParaRPr lang="en-US" sz="1400" b="1" i="1" u="sng">
                <a:latin typeface="Cambria" panose="02040503050406030204" charset="0"/>
                <a:cs typeface="Cambria" panose="02040503050406030204" charset="0"/>
              </a:endParaRPr>
            </a:p>
          </p:txBody>
        </p:sp>
        <p:pic>
          <p:nvPicPr>
            <p:cNvPr id="9" name="Picture 8" descr="Remove-bg.ai_1721861769200"/>
            <p:cNvPicPr>
              <a:picLocks noChangeAspect="1"/>
            </p:cNvPicPr>
            <p:nvPr/>
          </p:nvPicPr>
          <p:blipFill>
            <a:blip r:embed="rId4"/>
            <a:stretch>
              <a:fillRect/>
            </a:stretch>
          </p:blipFill>
          <p:spPr>
            <a:xfrm>
              <a:off x="158" y="2617"/>
              <a:ext cx="3517" cy="7463"/>
            </a:xfrm>
            <a:prstGeom prst="rect">
              <a:avLst/>
            </a:prstGeom>
          </p:spPr>
        </p:pic>
      </p:grpSp>
      <p:grpSp>
        <p:nvGrpSpPr>
          <p:cNvPr id="19" name="Group 18"/>
          <p:cNvGrpSpPr/>
          <p:nvPr/>
        </p:nvGrpSpPr>
        <p:grpSpPr>
          <a:xfrm>
            <a:off x="2431415" y="1663065"/>
            <a:ext cx="2274570" cy="5106670"/>
            <a:chOff x="3829" y="2619"/>
            <a:chExt cx="3582" cy="8042"/>
          </a:xfrm>
        </p:grpSpPr>
        <p:pic>
          <p:nvPicPr>
            <p:cNvPr id="8" name="Picture 7" descr="Remove-bg.ai_1721861619205"/>
            <p:cNvPicPr>
              <a:picLocks noChangeAspect="1"/>
            </p:cNvPicPr>
            <p:nvPr/>
          </p:nvPicPr>
          <p:blipFill>
            <a:blip r:embed="rId5"/>
            <a:stretch>
              <a:fillRect/>
            </a:stretch>
          </p:blipFill>
          <p:spPr>
            <a:xfrm>
              <a:off x="3829" y="2619"/>
              <a:ext cx="3582" cy="7462"/>
            </a:xfrm>
            <a:prstGeom prst="rect">
              <a:avLst/>
            </a:prstGeom>
          </p:spPr>
        </p:pic>
        <p:sp>
          <p:nvSpPr>
            <p:cNvPr id="14" name="Text Box 13"/>
            <p:cNvSpPr txBox="1"/>
            <p:nvPr>
              <p:custDataLst>
                <p:tags r:id="rId6"/>
              </p:custDataLst>
            </p:nvPr>
          </p:nvSpPr>
          <p:spPr>
            <a:xfrm>
              <a:off x="4398" y="10175"/>
              <a:ext cx="2445" cy="486"/>
            </a:xfrm>
            <a:prstGeom prst="rect">
              <a:avLst/>
            </a:prstGeom>
            <a:noFill/>
          </p:spPr>
          <p:txBody>
            <a:bodyPr wrap="square" rtlCol="0">
              <a:noAutofit/>
            </a:bodyPr>
            <a:p>
              <a:pPr algn="ctr"/>
              <a:r>
                <a:rPr lang="en-US" sz="1400" b="1" i="1" u="sng">
                  <a:latin typeface="Cambria" panose="02040503050406030204" charset="0"/>
                  <a:cs typeface="Cambria" panose="02040503050406030204" charset="0"/>
                </a:rPr>
                <a:t>Home Page</a:t>
              </a:r>
              <a:endParaRPr lang="en-US" sz="1400" b="1" i="1" u="sng">
                <a:latin typeface="Cambria" panose="02040503050406030204" charset="0"/>
                <a:cs typeface="Cambria" panose="02040503050406030204" charset="0"/>
              </a:endParaRPr>
            </a:p>
          </p:txBody>
        </p:sp>
      </p:grpSp>
      <p:grpSp>
        <p:nvGrpSpPr>
          <p:cNvPr id="21" name="Group 20"/>
          <p:cNvGrpSpPr/>
          <p:nvPr/>
        </p:nvGrpSpPr>
        <p:grpSpPr>
          <a:xfrm>
            <a:off x="4803775" y="1663700"/>
            <a:ext cx="2327910" cy="5106035"/>
            <a:chOff x="7565" y="2620"/>
            <a:chExt cx="3666" cy="8041"/>
          </a:xfrm>
        </p:grpSpPr>
        <p:pic>
          <p:nvPicPr>
            <p:cNvPr id="10" name="Picture 9" descr="Remove-bg.ai_1721861851364"/>
            <p:cNvPicPr>
              <a:picLocks noChangeAspect="1"/>
            </p:cNvPicPr>
            <p:nvPr/>
          </p:nvPicPr>
          <p:blipFill>
            <a:blip r:embed="rId7"/>
            <a:stretch>
              <a:fillRect/>
            </a:stretch>
          </p:blipFill>
          <p:spPr>
            <a:xfrm>
              <a:off x="7565" y="2620"/>
              <a:ext cx="3666" cy="7461"/>
            </a:xfrm>
            <a:prstGeom prst="rect">
              <a:avLst/>
            </a:prstGeom>
          </p:spPr>
        </p:pic>
        <p:sp>
          <p:nvSpPr>
            <p:cNvPr id="15" name="Text Box 14"/>
            <p:cNvSpPr txBox="1"/>
            <p:nvPr>
              <p:custDataLst>
                <p:tags r:id="rId8"/>
              </p:custDataLst>
            </p:nvPr>
          </p:nvSpPr>
          <p:spPr>
            <a:xfrm>
              <a:off x="8176" y="10175"/>
              <a:ext cx="2445" cy="486"/>
            </a:xfrm>
            <a:prstGeom prst="rect">
              <a:avLst/>
            </a:prstGeom>
            <a:noFill/>
          </p:spPr>
          <p:txBody>
            <a:bodyPr wrap="square" rtlCol="0">
              <a:noAutofit/>
            </a:bodyPr>
            <a:p>
              <a:pPr algn="ctr"/>
              <a:r>
                <a:rPr lang="en-US" sz="1400" b="1" i="1" u="sng">
                  <a:latin typeface="Cambria" panose="02040503050406030204" charset="0"/>
                  <a:cs typeface="Cambria" panose="02040503050406030204" charset="0"/>
                </a:rPr>
                <a:t>Search Page</a:t>
              </a:r>
              <a:endParaRPr lang="en-US" sz="1400" b="1" i="1" u="sng">
                <a:latin typeface="Cambria" panose="02040503050406030204" charset="0"/>
                <a:cs typeface="Cambria" panose="02040503050406030204" charset="0"/>
              </a:endParaRPr>
            </a:p>
          </p:txBody>
        </p:sp>
      </p:grpSp>
      <p:grpSp>
        <p:nvGrpSpPr>
          <p:cNvPr id="22" name="Group 21"/>
          <p:cNvGrpSpPr/>
          <p:nvPr/>
        </p:nvGrpSpPr>
        <p:grpSpPr>
          <a:xfrm>
            <a:off x="7229475" y="1663700"/>
            <a:ext cx="2446020" cy="5106035"/>
            <a:chOff x="11385" y="2620"/>
            <a:chExt cx="3852" cy="8041"/>
          </a:xfrm>
        </p:grpSpPr>
        <p:pic>
          <p:nvPicPr>
            <p:cNvPr id="11" name="Picture 10" descr="Remove-bg.ai_1721861906507"/>
            <p:cNvPicPr>
              <a:picLocks noChangeAspect="1"/>
            </p:cNvPicPr>
            <p:nvPr/>
          </p:nvPicPr>
          <p:blipFill>
            <a:blip r:embed="rId9"/>
            <a:stretch>
              <a:fillRect/>
            </a:stretch>
          </p:blipFill>
          <p:spPr>
            <a:xfrm>
              <a:off x="11385" y="2620"/>
              <a:ext cx="3852" cy="7460"/>
            </a:xfrm>
            <a:prstGeom prst="rect">
              <a:avLst/>
            </a:prstGeom>
          </p:spPr>
        </p:pic>
        <p:sp>
          <p:nvSpPr>
            <p:cNvPr id="16" name="Text Box 15"/>
            <p:cNvSpPr txBox="1"/>
            <p:nvPr>
              <p:custDataLst>
                <p:tags r:id="rId10"/>
              </p:custDataLst>
            </p:nvPr>
          </p:nvSpPr>
          <p:spPr>
            <a:xfrm>
              <a:off x="12089" y="10175"/>
              <a:ext cx="2445" cy="486"/>
            </a:xfrm>
            <a:prstGeom prst="rect">
              <a:avLst/>
            </a:prstGeom>
            <a:noFill/>
          </p:spPr>
          <p:txBody>
            <a:bodyPr wrap="square" rtlCol="0">
              <a:noAutofit/>
            </a:bodyPr>
            <a:p>
              <a:pPr algn="ctr"/>
              <a:r>
                <a:rPr lang="en-US" sz="1400" b="1" i="1" u="sng">
                  <a:latin typeface="Cambria" panose="02040503050406030204" charset="0"/>
                  <a:cs typeface="Cambria" panose="02040503050406030204" charset="0"/>
                </a:rPr>
                <a:t>Tasks Page</a:t>
              </a:r>
              <a:endParaRPr lang="en-US" sz="1400" b="1" i="1" u="sng">
                <a:latin typeface="Cambria" panose="02040503050406030204" charset="0"/>
                <a:cs typeface="Cambria" panose="02040503050406030204" charset="0"/>
              </a:endParaRPr>
            </a:p>
          </p:txBody>
        </p:sp>
      </p:grpSp>
      <p:grpSp>
        <p:nvGrpSpPr>
          <p:cNvPr id="23" name="Group 22"/>
          <p:cNvGrpSpPr/>
          <p:nvPr/>
        </p:nvGrpSpPr>
        <p:grpSpPr>
          <a:xfrm>
            <a:off x="9773285" y="1659890"/>
            <a:ext cx="2329180" cy="5109845"/>
            <a:chOff x="15391" y="2614"/>
            <a:chExt cx="3668" cy="8047"/>
          </a:xfrm>
        </p:grpSpPr>
        <p:pic>
          <p:nvPicPr>
            <p:cNvPr id="12" name="Picture 11" descr="Remove-bg.ai_1721861972748"/>
            <p:cNvPicPr>
              <a:picLocks noChangeAspect="1"/>
            </p:cNvPicPr>
            <p:nvPr/>
          </p:nvPicPr>
          <p:blipFill>
            <a:blip r:embed="rId11"/>
            <a:stretch>
              <a:fillRect/>
            </a:stretch>
          </p:blipFill>
          <p:spPr>
            <a:xfrm>
              <a:off x="15391" y="2614"/>
              <a:ext cx="3669" cy="7464"/>
            </a:xfrm>
            <a:prstGeom prst="rect">
              <a:avLst/>
            </a:prstGeom>
          </p:spPr>
        </p:pic>
        <p:sp>
          <p:nvSpPr>
            <p:cNvPr id="17" name="Text Box 16"/>
            <p:cNvSpPr txBox="1"/>
            <p:nvPr>
              <p:custDataLst>
                <p:tags r:id="rId12"/>
              </p:custDataLst>
            </p:nvPr>
          </p:nvSpPr>
          <p:spPr>
            <a:xfrm>
              <a:off x="16003" y="10175"/>
              <a:ext cx="2445" cy="486"/>
            </a:xfrm>
            <a:prstGeom prst="rect">
              <a:avLst/>
            </a:prstGeom>
            <a:noFill/>
          </p:spPr>
          <p:txBody>
            <a:bodyPr wrap="square" rtlCol="0">
              <a:noAutofit/>
            </a:bodyPr>
            <a:p>
              <a:pPr algn="ctr"/>
              <a:r>
                <a:rPr lang="en-US" sz="1400" b="1" i="1" u="sng">
                  <a:latin typeface="Cambria" panose="02040503050406030204" charset="0"/>
                  <a:cs typeface="Cambria" panose="02040503050406030204" charset="0"/>
                </a:rPr>
                <a:t>Profile Page</a:t>
              </a:r>
              <a:endParaRPr lang="en-US" sz="1400" b="1" i="1" u="sng">
                <a:latin typeface="Cambria" panose="02040503050406030204" charset="0"/>
                <a:cs typeface="Cambria" panose="0204050305040603020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sp>
        <p:nvSpPr>
          <p:cNvPr id="3" name="Content Placeholder 2"/>
          <p:cNvSpPr>
            <a:spLocks noGrp="1"/>
          </p:cNvSpPr>
          <p:nvPr>
            <p:ph idx="1"/>
          </p:nvPr>
        </p:nvSpPr>
        <p:spPr>
          <a:xfrm>
            <a:off x="894080" y="2028190"/>
            <a:ext cx="10688320" cy="3642360"/>
          </a:xfrm>
        </p:spPr>
        <p:txBody>
          <a:bodyPr/>
          <a:p>
            <a:pPr marL="1537970" indent="-342265">
              <a:lnSpc>
                <a:spcPct val="160000"/>
              </a:lnSpc>
            </a:pPr>
            <a:r>
              <a:rPr lang="en-US">
                <a:latin typeface="Cambria" panose="02040503050406030204" charset="0"/>
                <a:cs typeface="Cambria" panose="02040503050406030204" charset="0"/>
              </a:rPr>
              <a:t>Resource access and some necessary services</a:t>
            </a:r>
            <a:endParaRPr lang="en-US">
              <a:latin typeface="Cambria" panose="02040503050406030204" charset="0"/>
              <a:cs typeface="Cambria" panose="02040503050406030204" charset="0"/>
            </a:endParaRPr>
          </a:p>
          <a:p>
            <a:pPr marL="1537970" indent="-342265">
              <a:lnSpc>
                <a:spcPct val="160000"/>
              </a:lnSpc>
            </a:pPr>
            <a:r>
              <a:rPr lang="en-US">
                <a:latin typeface="Cambria" panose="02040503050406030204" charset="0"/>
                <a:cs typeface="Cambria" panose="02040503050406030204" charset="0"/>
              </a:rPr>
              <a:t>App Design Skills</a:t>
            </a:r>
            <a:endParaRPr lang="en-US">
              <a:latin typeface="Cambria" panose="02040503050406030204" charset="0"/>
              <a:cs typeface="Cambria" panose="02040503050406030204" charset="0"/>
            </a:endParaRPr>
          </a:p>
          <a:p>
            <a:pPr marL="1537970" indent="-342265">
              <a:lnSpc>
                <a:spcPct val="160000"/>
              </a:lnSpc>
            </a:pPr>
            <a:r>
              <a:rPr lang="en-US">
                <a:latin typeface="Cambria" panose="02040503050406030204" charset="0"/>
                <a:cs typeface="Cambria" panose="02040503050406030204" charset="0"/>
              </a:rPr>
              <a:t>Organisation</a:t>
            </a:r>
            <a:endParaRPr lang="en-US">
              <a:latin typeface="Cambria" panose="02040503050406030204" charset="0"/>
              <a:cs typeface="Cambria" panose="02040503050406030204" charset="0"/>
            </a:endParaRPr>
          </a:p>
          <a:p>
            <a:pPr>
              <a:lnSpc>
                <a:spcPct val="160000"/>
              </a:lnSpc>
            </a:pPr>
            <a:endParaRPr lang="en-US">
              <a:latin typeface="Cambria" panose="02040503050406030204" charset="0"/>
              <a:cs typeface="Cambria" panose="02040503050406030204" charset="0"/>
            </a:endParaRPr>
          </a:p>
        </p:txBody>
      </p:sp>
      <p:sp>
        <p:nvSpPr>
          <p:cNvPr id="4" name="Title 1"/>
          <p:cNvSpPr>
            <a:spLocks noGrp="1"/>
          </p:cNvSpPr>
          <p:nvPr>
            <p:custDataLst>
              <p:tags r:id="rId1"/>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Challenges encountered</a:t>
            </a:r>
            <a:endParaRPr lang="en-US" b="1" u="sng">
              <a:latin typeface="Cambria" panose="02040503050406030204" charset="0"/>
              <a:cs typeface="Cambria" panose="02040503050406030204" charset="0"/>
            </a:endParaRPr>
          </a:p>
        </p:txBody>
      </p:sp>
      <p:pic>
        <p:nvPicPr>
          <p:cNvPr id="5" name="Picture 4" descr="houskeeper-logo"/>
          <p:cNvPicPr>
            <a:picLocks noChangeAspect="1"/>
          </p:cNvPicPr>
          <p:nvPr>
            <p:custDataLst>
              <p:tags r:id="rId2"/>
            </p:custDataLst>
          </p:nvPr>
        </p:nvPicPr>
        <p:blipFill>
          <a:blip r:embed="rId3"/>
          <a:stretch>
            <a:fillRect/>
          </a:stretch>
        </p:blipFill>
        <p:spPr>
          <a:xfrm>
            <a:off x="609600" y="836295"/>
            <a:ext cx="915670" cy="705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sp>
        <p:nvSpPr>
          <p:cNvPr id="3" name="Content Placeholder 2"/>
          <p:cNvSpPr>
            <a:spLocks noGrp="1"/>
          </p:cNvSpPr>
          <p:nvPr>
            <p:ph idx="1"/>
          </p:nvPr>
        </p:nvSpPr>
        <p:spPr>
          <a:xfrm>
            <a:off x="609600" y="1600200"/>
            <a:ext cx="10972800" cy="4762500"/>
          </a:xfrm>
        </p:spPr>
        <p:txBody>
          <a:bodyPr/>
          <a:p>
            <a:pPr marL="1262380" indent="-342265">
              <a:lnSpc>
                <a:spcPct val="150000"/>
              </a:lnSpc>
            </a:pPr>
            <a:r>
              <a:rPr lang="en-US" sz="3600">
                <a:latin typeface="Cambria" panose="02040503050406030204" charset="0"/>
                <a:cs typeface="Cambria" panose="02040503050406030204" charset="0"/>
              </a:rPr>
              <a:t>Development best practices</a:t>
            </a:r>
            <a:endParaRPr lang="en-US" sz="3600">
              <a:latin typeface="Cambria" panose="02040503050406030204" charset="0"/>
              <a:cs typeface="Cambria" panose="02040503050406030204" charset="0"/>
            </a:endParaRPr>
          </a:p>
          <a:p>
            <a:pPr marL="1262380" indent="-342265">
              <a:lnSpc>
                <a:spcPct val="150000"/>
              </a:lnSpc>
            </a:pPr>
            <a:r>
              <a:rPr lang="en-US" sz="3600">
                <a:latin typeface="Cambria" panose="02040503050406030204" charset="0"/>
                <a:cs typeface="Cambria" panose="02040503050406030204" charset="0"/>
              </a:rPr>
              <a:t>Server Configuration</a:t>
            </a:r>
            <a:endParaRPr lang="en-US" sz="3600">
              <a:latin typeface="Cambria" panose="02040503050406030204" charset="0"/>
              <a:cs typeface="Cambria" panose="02040503050406030204" charset="0"/>
            </a:endParaRPr>
          </a:p>
          <a:p>
            <a:pPr marL="1262380" indent="-342265">
              <a:lnSpc>
                <a:spcPct val="150000"/>
              </a:lnSpc>
            </a:pPr>
            <a:r>
              <a:rPr lang="en-US" sz="3600">
                <a:latin typeface="Cambria" panose="02040503050406030204" charset="0"/>
                <a:cs typeface="Cambria" panose="02040503050406030204" charset="0"/>
              </a:rPr>
              <a:t>Hosting from crash and putting online an app successfully for the first time</a:t>
            </a:r>
            <a:endParaRPr lang="en-US" sz="3600">
              <a:latin typeface="Cambria" panose="02040503050406030204" charset="0"/>
              <a:cs typeface="Cambria" panose="02040503050406030204" charset="0"/>
            </a:endParaRPr>
          </a:p>
          <a:p>
            <a:pPr marL="1262380" indent="-342265">
              <a:lnSpc>
                <a:spcPct val="150000"/>
              </a:lnSpc>
            </a:pPr>
            <a:r>
              <a:rPr lang="en-US" sz="3600">
                <a:latin typeface="Cambria" panose="02040503050406030204" charset="0"/>
                <a:cs typeface="Cambria" panose="02040503050406030204" charset="0"/>
              </a:rPr>
              <a:t>...</a:t>
            </a:r>
            <a:endParaRPr lang="en-US" sz="3600">
              <a:latin typeface="Cambria" panose="02040503050406030204" charset="0"/>
              <a:cs typeface="Cambria" panose="02040503050406030204" charset="0"/>
            </a:endParaRPr>
          </a:p>
        </p:txBody>
      </p:sp>
      <p:sp>
        <p:nvSpPr>
          <p:cNvPr id="4" name="Title 1"/>
          <p:cNvSpPr>
            <a:spLocks noGrp="1"/>
          </p:cNvSpPr>
          <p:nvPr>
            <p:custDataLst>
              <p:tags r:id="rId1"/>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Technical Aspects Learned</a:t>
            </a:r>
            <a:endParaRPr lang="en-US" b="1" u="sng">
              <a:latin typeface="Cambria" panose="02040503050406030204" charset="0"/>
              <a:cs typeface="Cambria" panose="02040503050406030204" charset="0"/>
            </a:endParaRPr>
          </a:p>
        </p:txBody>
      </p:sp>
      <p:pic>
        <p:nvPicPr>
          <p:cNvPr id="5" name="Picture 4" descr="houskeeper-logo"/>
          <p:cNvPicPr>
            <a:picLocks noChangeAspect="1"/>
          </p:cNvPicPr>
          <p:nvPr>
            <p:custDataLst>
              <p:tags r:id="rId2"/>
            </p:custDataLst>
          </p:nvPr>
        </p:nvPicPr>
        <p:blipFill>
          <a:blip r:embed="rId3"/>
          <a:stretch>
            <a:fillRect/>
          </a:stretch>
        </p:blipFill>
        <p:spPr>
          <a:xfrm>
            <a:off x="609600" y="836295"/>
            <a:ext cx="915670" cy="7054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sp>
        <p:nvSpPr>
          <p:cNvPr id="3" name="Content Placeholder 2"/>
          <p:cNvSpPr>
            <a:spLocks noGrp="1"/>
          </p:cNvSpPr>
          <p:nvPr>
            <p:ph idx="1"/>
          </p:nvPr>
        </p:nvSpPr>
        <p:spPr>
          <a:xfrm>
            <a:off x="609600" y="1600200"/>
            <a:ext cx="10972800" cy="4762500"/>
          </a:xfrm>
        </p:spPr>
        <p:txBody>
          <a:bodyPr/>
          <a:p>
            <a:pPr marL="0" indent="0" algn="ctr">
              <a:lnSpc>
                <a:spcPct val="150000"/>
              </a:lnSpc>
              <a:buNone/>
            </a:pPr>
            <a:r>
              <a:rPr lang="en-US">
                <a:latin typeface="Cambria" panose="02040503050406030204" charset="0"/>
                <a:cs typeface="Cambria" panose="02040503050406030204" charset="0"/>
              </a:rPr>
              <a:t>This phase of ALX - SE program was a deep and intern one, filled with many things to practically assimilate at once. It was also filled with alot of expectations on what will come out from the efforts given. It is not yet perfect but I can say I’m happy of the distance covered till present and waiting for more to come.</a:t>
            </a:r>
            <a:endParaRPr lang="en-US">
              <a:latin typeface="Cambria" panose="02040503050406030204" charset="0"/>
              <a:cs typeface="Cambria" panose="02040503050406030204" charset="0"/>
            </a:endParaRPr>
          </a:p>
        </p:txBody>
      </p:sp>
      <p:sp>
        <p:nvSpPr>
          <p:cNvPr id="4" name="Title 1"/>
          <p:cNvSpPr>
            <a:spLocks noGrp="1"/>
          </p:cNvSpPr>
          <p:nvPr>
            <p:custDataLst>
              <p:tags r:id="rId1"/>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Conclusion</a:t>
            </a:r>
            <a:endParaRPr lang="en-US" b="1" u="sng">
              <a:latin typeface="Cambria" panose="02040503050406030204" charset="0"/>
              <a:cs typeface="Cambria" panose="02040503050406030204" charset="0"/>
            </a:endParaRPr>
          </a:p>
        </p:txBody>
      </p:sp>
      <p:pic>
        <p:nvPicPr>
          <p:cNvPr id="5" name="Picture 4" descr="houskeeper-logo"/>
          <p:cNvPicPr>
            <a:picLocks noChangeAspect="1"/>
          </p:cNvPicPr>
          <p:nvPr>
            <p:custDataLst>
              <p:tags r:id="rId2"/>
            </p:custDataLst>
          </p:nvPr>
        </p:nvPicPr>
        <p:blipFill>
          <a:blip r:embed="rId3"/>
          <a:stretch>
            <a:fillRect/>
          </a:stretch>
        </p:blipFill>
        <p:spPr>
          <a:xfrm>
            <a:off x="609600" y="836295"/>
            <a:ext cx="915670" cy="7054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custDataLst>
              <p:tags r:id="rId1"/>
            </p:custDataLst>
          </p:nvPr>
        </p:nvPicPr>
        <p:blipFill>
          <a:blip r:embed="rId2"/>
          <a:stretch>
            <a:fillRect/>
          </a:stretch>
        </p:blipFill>
        <p:spPr>
          <a:xfrm>
            <a:off x="-26035" y="0"/>
            <a:ext cx="1224470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b="1">
                <a:latin typeface="Cambria" panose="02040503050406030204" charset="0"/>
                <a:cs typeface="Cambria" panose="02040503050406030204" charset="0"/>
              </a:rPr>
              <a:t>PRESENTATION PLAN</a:t>
            </a:r>
            <a:endParaRPr lang="en-US" b="1">
              <a:latin typeface="Cambria" panose="02040503050406030204" charset="0"/>
              <a:cs typeface="Cambria" panose="02040503050406030204" charset="0"/>
            </a:endParaRPr>
          </a:p>
        </p:txBody>
      </p:sp>
      <p:sp>
        <p:nvSpPr>
          <p:cNvPr id="5" name="Content Placeholder 4"/>
          <p:cNvSpPr>
            <a:spLocks noGrp="1"/>
          </p:cNvSpPr>
          <p:nvPr>
            <p:ph idx="1"/>
          </p:nvPr>
        </p:nvSpPr>
        <p:spPr/>
        <p:txBody>
          <a:bodyPr/>
          <a:p>
            <a:pPr marL="1809750" indent="-342265">
              <a:lnSpc>
                <a:spcPct val="110000"/>
              </a:lnSpc>
            </a:pPr>
            <a:r>
              <a:rPr lang="en-US">
                <a:latin typeface="Cambria" panose="02040503050406030204" charset="0"/>
                <a:cs typeface="Cambria" panose="02040503050406030204" charset="0"/>
              </a:rPr>
              <a:t>Team Members introduction</a:t>
            </a:r>
            <a:endParaRPr lang="en-US">
              <a:latin typeface="Cambria" panose="02040503050406030204" charset="0"/>
              <a:cs typeface="Cambria" panose="02040503050406030204" charset="0"/>
            </a:endParaRPr>
          </a:p>
          <a:p>
            <a:pPr marL="1809750" indent="-342265">
              <a:lnSpc>
                <a:spcPct val="110000"/>
              </a:lnSpc>
            </a:pPr>
            <a:r>
              <a:rPr lang="en-US">
                <a:latin typeface="Cambria" panose="02040503050406030204" charset="0"/>
                <a:cs typeface="Cambria" panose="02040503050406030204" charset="0"/>
              </a:rPr>
              <a:t>The origin of the project idea</a:t>
            </a:r>
            <a:endParaRPr lang="en-US">
              <a:latin typeface="Cambria" panose="02040503050406030204" charset="0"/>
              <a:cs typeface="Cambria" panose="02040503050406030204" charset="0"/>
            </a:endParaRPr>
          </a:p>
          <a:p>
            <a:pPr marL="1809750" indent="-342265">
              <a:lnSpc>
                <a:spcPct val="110000"/>
              </a:lnSpc>
            </a:pPr>
            <a:r>
              <a:rPr lang="en-US">
                <a:latin typeface="Cambria" panose="02040503050406030204" charset="0"/>
                <a:cs typeface="Cambria" panose="02040503050406030204" charset="0"/>
              </a:rPr>
              <a:t>Technologies and Architecture</a:t>
            </a:r>
            <a:endParaRPr lang="en-US">
              <a:latin typeface="Cambria" panose="02040503050406030204" charset="0"/>
              <a:cs typeface="Cambria" panose="02040503050406030204" charset="0"/>
            </a:endParaRPr>
          </a:p>
          <a:p>
            <a:pPr marL="1809750" indent="-342265">
              <a:lnSpc>
                <a:spcPct val="110000"/>
              </a:lnSpc>
            </a:pPr>
            <a:r>
              <a:rPr lang="en-US">
                <a:latin typeface="Cambria" panose="02040503050406030204" charset="0"/>
                <a:cs typeface="Cambria" panose="02040503050406030204" charset="0"/>
              </a:rPr>
              <a:t>Algorithms and Code Snippet</a:t>
            </a:r>
            <a:endParaRPr lang="en-US">
              <a:latin typeface="Cambria" panose="02040503050406030204" charset="0"/>
              <a:cs typeface="Cambria" panose="02040503050406030204" charset="0"/>
            </a:endParaRPr>
          </a:p>
          <a:p>
            <a:pPr marL="1809750" indent="-342265">
              <a:lnSpc>
                <a:spcPct val="110000"/>
              </a:lnSpc>
            </a:pPr>
            <a:r>
              <a:rPr lang="en-US">
                <a:latin typeface="Cambria" panose="02040503050406030204" charset="0"/>
                <a:cs typeface="Cambria" panose="02040503050406030204" charset="0"/>
              </a:rPr>
              <a:t>Challenges</a:t>
            </a:r>
            <a:endParaRPr lang="en-US">
              <a:latin typeface="Cambria" panose="02040503050406030204" charset="0"/>
              <a:cs typeface="Cambria" panose="02040503050406030204" charset="0"/>
            </a:endParaRPr>
          </a:p>
          <a:p>
            <a:pPr marL="1809750" indent="-342265">
              <a:lnSpc>
                <a:spcPct val="110000"/>
              </a:lnSpc>
            </a:pPr>
            <a:r>
              <a:rPr lang="en-US">
                <a:latin typeface="Cambria" panose="02040503050406030204" charset="0"/>
                <a:cs typeface="Cambria" panose="02040503050406030204" charset="0"/>
              </a:rPr>
              <a:t>Technical aspects learned</a:t>
            </a:r>
            <a:endParaRPr lang="en-US">
              <a:latin typeface="Cambria" panose="02040503050406030204" charset="0"/>
              <a:cs typeface="Cambria" panose="02040503050406030204" charset="0"/>
            </a:endParaRPr>
          </a:p>
          <a:p>
            <a:pPr marL="1809750" indent="-342265">
              <a:lnSpc>
                <a:spcPct val="110000"/>
              </a:lnSpc>
            </a:pPr>
            <a:r>
              <a:rPr lang="en-US">
                <a:latin typeface="Cambria" panose="02040503050406030204" charset="0"/>
                <a:cs typeface="Cambria" panose="02040503050406030204" charset="0"/>
              </a:rPr>
              <a:t>Conclusion</a:t>
            </a:r>
            <a:endParaRPr lang="en-US">
              <a:latin typeface="Cambria" panose="02040503050406030204" charset="0"/>
              <a:cs typeface="Cambria" panose="02040503050406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609600" y="274955"/>
            <a:ext cx="10972800" cy="973455"/>
          </a:xfrm>
        </p:spPr>
        <p:txBody>
          <a:bodyPr/>
          <a:p>
            <a:r>
              <a:rPr lang="en-US" b="1">
                <a:latin typeface="Cambria" panose="02040503050406030204" charset="0"/>
                <a:cs typeface="Cambria" panose="02040503050406030204" charset="0"/>
              </a:rPr>
              <a:t>Team Member Presentation</a:t>
            </a:r>
            <a:endParaRPr lang="en-US" b="1">
              <a:latin typeface="Cambria" panose="02040503050406030204" charset="0"/>
              <a:cs typeface="Cambria" panose="02040503050406030204" charset="0"/>
            </a:endParaRPr>
          </a:p>
        </p:txBody>
      </p:sp>
      <p:pic>
        <p:nvPicPr>
          <p:cNvPr id="6" name="Content Placeholder 5" descr="my_image"/>
          <p:cNvPicPr>
            <a:picLocks noChangeAspect="1"/>
          </p:cNvPicPr>
          <p:nvPr>
            <p:ph idx="1"/>
          </p:nvPr>
        </p:nvPicPr>
        <p:blipFill>
          <a:blip r:embed="rId1"/>
          <a:stretch>
            <a:fillRect/>
          </a:stretch>
        </p:blipFill>
        <p:spPr>
          <a:xfrm>
            <a:off x="609600" y="1248410"/>
            <a:ext cx="2013585" cy="201358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ln>
            <a:noFill/>
          </a:ln>
          <a:effectLst>
            <a:outerShdw dir="5400000" sx="1000" sy="1000" algn="ctr" rotWithShape="0">
              <a:srgbClr val="000000">
                <a:alpha val="100000"/>
              </a:srgbClr>
            </a:outerShdw>
            <a:softEdge rad="76200"/>
          </a:effectLst>
        </p:spPr>
      </p:pic>
      <p:sp>
        <p:nvSpPr>
          <p:cNvPr id="9" name="Text Box 8"/>
          <p:cNvSpPr txBox="1"/>
          <p:nvPr/>
        </p:nvSpPr>
        <p:spPr>
          <a:xfrm>
            <a:off x="2623185" y="1190625"/>
            <a:ext cx="8917305" cy="4446905"/>
          </a:xfrm>
          <a:prstGeom prst="rect">
            <a:avLst/>
          </a:prstGeom>
          <a:noFill/>
        </p:spPr>
        <p:txBody>
          <a:bodyPr wrap="square" rtlCol="0">
            <a:noAutofit/>
          </a:bodyPr>
          <a:p>
            <a:pPr marL="285750" indent="-285750">
              <a:lnSpc>
                <a:spcPct val="160000"/>
              </a:lnSpc>
              <a:buFont typeface="Arial" panose="020B0604020202020204" pitchFamily="34" charset="0"/>
              <a:buChar char="•"/>
            </a:pPr>
            <a:r>
              <a:rPr lang="en-US" sz="2800">
                <a:latin typeface="Cambria" panose="02040503050406030204" charset="0"/>
                <a:cs typeface="Cambria" panose="02040503050406030204" charset="0"/>
              </a:rPr>
              <a:t>I am DIGHO DONMEZA TANKEU Jordan originating from Cameroon</a:t>
            </a:r>
            <a:endParaRPr lang="en-US" sz="2800">
              <a:latin typeface="Cambria" panose="02040503050406030204" charset="0"/>
              <a:cs typeface="Cambria" panose="02040503050406030204" charset="0"/>
            </a:endParaRPr>
          </a:p>
          <a:p>
            <a:pPr marL="285750" indent="-285750">
              <a:lnSpc>
                <a:spcPct val="160000"/>
              </a:lnSpc>
              <a:buFont typeface="Arial" panose="020B0604020202020204" pitchFamily="34" charset="0"/>
              <a:buChar char="•"/>
            </a:pPr>
            <a:r>
              <a:rPr lang="en-US" sz="2800">
                <a:latin typeface="Cambria" panose="02040503050406030204" charset="0"/>
                <a:cs typeface="Cambria" panose="02040503050406030204" charset="0"/>
              </a:rPr>
              <a:t>I am presently living in China</a:t>
            </a:r>
            <a:endParaRPr lang="en-US" sz="2800">
              <a:latin typeface="Cambria" panose="02040503050406030204" charset="0"/>
              <a:cs typeface="Cambria" panose="02040503050406030204" charset="0"/>
            </a:endParaRPr>
          </a:p>
          <a:p>
            <a:pPr marL="285750" indent="-285750">
              <a:lnSpc>
                <a:spcPct val="160000"/>
              </a:lnSpc>
              <a:buFont typeface="Arial" panose="020B0604020202020204" pitchFamily="34" charset="0"/>
              <a:buChar char="•"/>
            </a:pPr>
            <a:r>
              <a:rPr lang="en-US" sz="2800">
                <a:latin typeface="Cambria" panose="02040503050406030204" charset="0"/>
                <a:cs typeface="Cambria" panose="02040503050406030204" charset="0"/>
              </a:rPr>
              <a:t>I started the ALX - SE program around september 2022 and have deferred the program twice due to some occupations.</a:t>
            </a:r>
            <a:endParaRPr lang="en-US" sz="2800">
              <a:latin typeface="Cambria" panose="02040503050406030204" charset="0"/>
              <a:cs typeface="Cambria" panose="02040503050406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sp>
        <p:nvSpPr>
          <p:cNvPr id="3" name="Content Placeholder 2"/>
          <p:cNvSpPr>
            <a:spLocks noGrp="1"/>
          </p:cNvSpPr>
          <p:nvPr>
            <p:ph idx="1"/>
          </p:nvPr>
        </p:nvSpPr>
        <p:spPr>
          <a:xfrm>
            <a:off x="609600" y="2888615"/>
            <a:ext cx="10972800" cy="2741930"/>
          </a:xfrm>
        </p:spPr>
        <p:txBody>
          <a:bodyPr/>
          <a:p>
            <a:pPr marL="0" indent="0" algn="ctr">
              <a:lnSpc>
                <a:spcPct val="120000"/>
              </a:lnSpc>
              <a:buNone/>
            </a:pPr>
            <a:r>
              <a:rPr lang="en-US" sz="4000">
                <a:latin typeface="Cambria" panose="02040503050406030204" charset="0"/>
                <a:cs typeface="Cambria" panose="02040503050406030204" charset="0"/>
              </a:rPr>
              <a:t>The housekeeper project is one which have a general idea of connecting together people in need of assistance in some house tasks.</a:t>
            </a:r>
            <a:endParaRPr lang="en-US" sz="4000">
              <a:latin typeface="Cambria" panose="02040503050406030204" charset="0"/>
              <a:cs typeface="Cambria" panose="02040503050406030204" charset="0"/>
            </a:endParaRPr>
          </a:p>
        </p:txBody>
      </p:sp>
      <p:sp>
        <p:nvSpPr>
          <p:cNvPr id="4" name="Title 1"/>
          <p:cNvSpPr>
            <a:spLocks noGrp="1"/>
          </p:cNvSpPr>
          <p:nvPr>
            <p:custDataLst>
              <p:tags r:id="rId1"/>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Project description</a:t>
            </a:r>
            <a:endParaRPr lang="en-US" b="1" u="sng">
              <a:latin typeface="Cambria" panose="02040503050406030204" charset="0"/>
              <a:cs typeface="Cambria" panose="02040503050406030204" charset="0"/>
            </a:endParaRPr>
          </a:p>
        </p:txBody>
      </p:sp>
      <p:pic>
        <p:nvPicPr>
          <p:cNvPr id="5" name="Picture 4" descr="houskeeper-logo"/>
          <p:cNvPicPr>
            <a:picLocks noChangeAspect="1"/>
          </p:cNvPicPr>
          <p:nvPr/>
        </p:nvPicPr>
        <p:blipFill>
          <a:blip r:embed="rId2"/>
          <a:stretch>
            <a:fillRect/>
          </a:stretch>
        </p:blipFill>
        <p:spPr>
          <a:xfrm>
            <a:off x="736600" y="866775"/>
            <a:ext cx="2013585" cy="1550670"/>
          </a:xfrm>
          <a:prstGeom prst="rect">
            <a:avLst/>
          </a:prstGeom>
          <a:effectLst>
            <a:glow rad="228600">
              <a:schemeClr val="accent3">
                <a:lumMod val="75000"/>
                <a:alpha val="40000"/>
              </a:schemeClr>
            </a:glow>
            <a:softEdge rad="762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sp>
        <p:nvSpPr>
          <p:cNvPr id="3" name="Content Placeholder 2"/>
          <p:cNvSpPr>
            <a:spLocks noGrp="1"/>
          </p:cNvSpPr>
          <p:nvPr>
            <p:ph idx="1"/>
          </p:nvPr>
        </p:nvSpPr>
        <p:spPr>
          <a:xfrm>
            <a:off x="609600" y="1411605"/>
            <a:ext cx="11256010" cy="5291455"/>
          </a:xfrm>
        </p:spPr>
        <p:txBody>
          <a:bodyPr/>
          <a:p>
            <a:pPr marL="0" indent="0" algn="ctr">
              <a:lnSpc>
                <a:spcPct val="140000"/>
              </a:lnSpc>
              <a:buNone/>
            </a:pPr>
            <a:r>
              <a:rPr lang="en-US">
                <a:latin typeface="Cambria" panose="02040503050406030204" charset="0"/>
                <a:cs typeface="Cambria" panose="02040503050406030204" charset="0"/>
              </a:rPr>
              <a:t>When I was still in Cameroon, I had a friend who was not working and was actively in search of something to do. In the other hand, one day while talking with one of our supervisors in the company I was doing internship, she mentioned her need of somebody to do some services for her in the house (dropping and picking the children in school, cleaning the house, watching on the children while she gets back from work...)</a:t>
            </a:r>
            <a:endParaRPr lang="en-US">
              <a:latin typeface="Cambria" panose="02040503050406030204" charset="0"/>
              <a:cs typeface="Cambria" panose="02040503050406030204" charset="0"/>
            </a:endParaRPr>
          </a:p>
        </p:txBody>
      </p:sp>
      <p:sp>
        <p:nvSpPr>
          <p:cNvPr id="4" name="Title 1"/>
          <p:cNvSpPr>
            <a:spLocks noGrp="1"/>
          </p:cNvSpPr>
          <p:nvPr>
            <p:custDataLst>
              <p:tags r:id="rId1"/>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Origin of the Idea</a:t>
            </a:r>
            <a:endParaRPr lang="en-US" b="1" u="sng">
              <a:latin typeface="Cambria" panose="02040503050406030204" charset="0"/>
              <a:cs typeface="Cambria" panose="02040503050406030204" charset="0"/>
            </a:endParaRPr>
          </a:p>
        </p:txBody>
      </p:sp>
      <p:pic>
        <p:nvPicPr>
          <p:cNvPr id="5" name="Picture 4" descr="houskeeper-logo"/>
          <p:cNvPicPr>
            <a:picLocks noChangeAspect="1"/>
          </p:cNvPicPr>
          <p:nvPr/>
        </p:nvPicPr>
        <p:blipFill>
          <a:blip r:embed="rId2"/>
          <a:stretch>
            <a:fillRect/>
          </a:stretch>
        </p:blipFill>
        <p:spPr>
          <a:xfrm>
            <a:off x="609600" y="836295"/>
            <a:ext cx="915670" cy="7054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sp>
        <p:nvSpPr>
          <p:cNvPr id="3" name="Content Placeholder 2"/>
          <p:cNvSpPr>
            <a:spLocks noGrp="1"/>
          </p:cNvSpPr>
          <p:nvPr>
            <p:ph idx="1"/>
          </p:nvPr>
        </p:nvSpPr>
        <p:spPr>
          <a:xfrm>
            <a:off x="609600" y="1600200"/>
            <a:ext cx="10972800" cy="753110"/>
          </a:xfrm>
        </p:spPr>
        <p:txBody>
          <a:bodyPr/>
          <a:p>
            <a:pPr marL="0" indent="0">
              <a:buNone/>
            </a:pPr>
            <a:r>
              <a:rPr lang="en-US">
                <a:latin typeface="Cambria" panose="02040503050406030204" charset="0"/>
                <a:cs typeface="Cambria" panose="02040503050406030204" charset="0"/>
              </a:rPr>
              <a:t>To realise this project, I made us of:</a:t>
            </a:r>
            <a:endParaRPr lang="en-US">
              <a:latin typeface="Cambria" panose="02040503050406030204" charset="0"/>
              <a:cs typeface="Cambria" panose="02040503050406030204" charset="0"/>
            </a:endParaRPr>
          </a:p>
        </p:txBody>
      </p:sp>
      <p:sp>
        <p:nvSpPr>
          <p:cNvPr id="4" name="Title 1"/>
          <p:cNvSpPr>
            <a:spLocks noGrp="1"/>
          </p:cNvSpPr>
          <p:nvPr>
            <p:custDataLst>
              <p:tags r:id="rId1"/>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Technologies and Architecture</a:t>
            </a:r>
            <a:endParaRPr lang="en-US" b="1" u="sng">
              <a:latin typeface="Cambria" panose="02040503050406030204" charset="0"/>
              <a:cs typeface="Cambria" panose="02040503050406030204" charset="0"/>
            </a:endParaRPr>
          </a:p>
        </p:txBody>
      </p:sp>
      <p:pic>
        <p:nvPicPr>
          <p:cNvPr id="5" name="Picture 4" descr="houskeeper-logo"/>
          <p:cNvPicPr>
            <a:picLocks noChangeAspect="1"/>
          </p:cNvPicPr>
          <p:nvPr>
            <p:custDataLst>
              <p:tags r:id="rId2"/>
            </p:custDataLst>
          </p:nvPr>
        </p:nvPicPr>
        <p:blipFill>
          <a:blip r:embed="rId3"/>
          <a:stretch>
            <a:fillRect/>
          </a:stretch>
        </p:blipFill>
        <p:spPr>
          <a:xfrm>
            <a:off x="609600" y="836295"/>
            <a:ext cx="915670" cy="705485"/>
          </a:xfrm>
          <a:prstGeom prst="rect">
            <a:avLst/>
          </a:prstGeom>
        </p:spPr>
      </p:pic>
      <p:pic>
        <p:nvPicPr>
          <p:cNvPr id="6" name="Picture 5"/>
          <p:cNvPicPr/>
          <p:nvPr/>
        </p:nvPicPr>
        <p:blipFill>
          <a:blip r:embed="rId4"/>
        </p:blipFill>
        <p:spPr>
          <a:xfrm>
            <a:off x="533400" y="2921635"/>
            <a:ext cx="2144395" cy="1624330"/>
          </a:xfrm>
          <a:prstGeom prst="rect">
            <a:avLst/>
          </a:prstGeom>
        </p:spPr>
      </p:pic>
      <p:pic>
        <p:nvPicPr>
          <p:cNvPr id="8" name="Picture 7"/>
          <p:cNvPicPr/>
          <p:nvPr/>
        </p:nvPicPr>
        <p:blipFill>
          <a:blip r:embed="rId5"/>
        </p:blipFill>
        <p:spPr>
          <a:xfrm>
            <a:off x="3910330" y="2826385"/>
            <a:ext cx="2001520" cy="2153920"/>
          </a:xfrm>
          <a:prstGeom prst="rect">
            <a:avLst/>
          </a:prstGeom>
        </p:spPr>
      </p:pic>
      <p:pic>
        <p:nvPicPr>
          <p:cNvPr id="9" name="Picture 8"/>
          <p:cNvPicPr/>
          <p:nvPr/>
        </p:nvPicPr>
        <p:blipFill>
          <a:blip r:embed="rId6"/>
        </p:blipFill>
        <p:spPr>
          <a:xfrm>
            <a:off x="5911850" y="2733040"/>
            <a:ext cx="2229485" cy="1026795"/>
          </a:xfrm>
          <a:prstGeom prst="rect">
            <a:avLst/>
          </a:prstGeom>
        </p:spPr>
      </p:pic>
      <p:pic>
        <p:nvPicPr>
          <p:cNvPr id="10" name="Picture 9"/>
          <p:cNvPicPr/>
          <p:nvPr/>
        </p:nvPicPr>
        <p:blipFill>
          <a:blip r:embed="rId7"/>
          <a:srcRect l="8903" t="18207" r="7018" b="13502"/>
        </p:blipFill>
        <p:spPr>
          <a:xfrm>
            <a:off x="5911850" y="3759835"/>
            <a:ext cx="2748280" cy="1311910"/>
          </a:xfrm>
          <a:prstGeom prst="rect">
            <a:avLst/>
          </a:prstGeom>
        </p:spPr>
      </p:pic>
      <p:pic>
        <p:nvPicPr>
          <p:cNvPr id="13" name="Picture 12"/>
          <p:cNvPicPr/>
          <p:nvPr/>
        </p:nvPicPr>
        <p:blipFill>
          <a:blip r:embed="rId8"/>
        </p:blipFill>
        <p:spPr>
          <a:xfrm>
            <a:off x="10074275" y="3847465"/>
            <a:ext cx="1699895" cy="1132840"/>
          </a:xfrm>
          <a:prstGeom prst="rect">
            <a:avLst/>
          </a:prstGeom>
        </p:spPr>
      </p:pic>
      <p:pic>
        <p:nvPicPr>
          <p:cNvPr id="14" name="Picture 13"/>
          <p:cNvPicPr/>
          <p:nvPr>
            <p:custDataLst>
              <p:tags r:id="rId9"/>
            </p:custDataLst>
          </p:nvPr>
        </p:nvPicPr>
        <p:blipFill>
          <a:blip r:embed="rId10"/>
        </p:blipFill>
        <p:spPr>
          <a:xfrm>
            <a:off x="10074275" y="2733040"/>
            <a:ext cx="1635125" cy="12769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pic>
        <p:nvPicPr>
          <p:cNvPr id="6" name="Content Placeholder 5"/>
          <p:cNvPicPr>
            <a:picLocks noChangeAspect="1"/>
          </p:cNvPicPr>
          <p:nvPr>
            <p:ph idx="1"/>
            <p:custDataLst>
              <p:tags r:id="rId1"/>
            </p:custDataLst>
          </p:nvPr>
        </p:nvPicPr>
        <p:blipFill>
          <a:blip r:embed="rId2"/>
          <a:srcRect r="38991"/>
          <a:stretch>
            <a:fillRect/>
          </a:stretch>
        </p:blipFill>
        <p:spPr>
          <a:xfrm>
            <a:off x="1622425" y="946785"/>
            <a:ext cx="7251700" cy="5834380"/>
          </a:xfrm>
          <a:prstGeom prst="rect">
            <a:avLst/>
          </a:prstGeom>
        </p:spPr>
      </p:pic>
      <p:sp>
        <p:nvSpPr>
          <p:cNvPr id="4" name="Title 1"/>
          <p:cNvSpPr>
            <a:spLocks noGrp="1"/>
          </p:cNvSpPr>
          <p:nvPr>
            <p:custDataLst>
              <p:tags r:id="rId3"/>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Architecture</a:t>
            </a:r>
            <a:endParaRPr lang="en-US" b="1" u="sng">
              <a:latin typeface="Cambria" panose="02040503050406030204" charset="0"/>
              <a:cs typeface="Cambria" panose="02040503050406030204" charset="0"/>
            </a:endParaRPr>
          </a:p>
        </p:txBody>
      </p:sp>
      <p:pic>
        <p:nvPicPr>
          <p:cNvPr id="5" name="Picture 4" descr="houskeeper-logo"/>
          <p:cNvPicPr>
            <a:picLocks noChangeAspect="1"/>
          </p:cNvPicPr>
          <p:nvPr>
            <p:custDataLst>
              <p:tags r:id="rId4"/>
            </p:custDataLst>
          </p:nvPr>
        </p:nvPicPr>
        <p:blipFill>
          <a:blip r:embed="rId5"/>
          <a:stretch>
            <a:fillRect/>
          </a:stretch>
        </p:blipFill>
        <p:spPr>
          <a:xfrm>
            <a:off x="609600" y="836295"/>
            <a:ext cx="915670" cy="7054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pic>
        <p:nvPicPr>
          <p:cNvPr id="5" name="Content Placeholder 4"/>
          <p:cNvPicPr>
            <a:picLocks noChangeAspect="1"/>
          </p:cNvPicPr>
          <p:nvPr>
            <p:ph idx="1"/>
            <p:custDataLst>
              <p:tags r:id="rId1"/>
            </p:custDataLst>
          </p:nvPr>
        </p:nvPicPr>
        <p:blipFill>
          <a:blip r:embed="rId2"/>
          <a:stretch>
            <a:fillRect/>
          </a:stretch>
        </p:blipFill>
        <p:spPr>
          <a:xfrm>
            <a:off x="1334770" y="1477645"/>
            <a:ext cx="9511030" cy="4834890"/>
          </a:xfrm>
          <a:prstGeom prst="rect">
            <a:avLst/>
          </a:prstGeom>
        </p:spPr>
      </p:pic>
      <p:sp>
        <p:nvSpPr>
          <p:cNvPr id="4" name="Title 1"/>
          <p:cNvSpPr>
            <a:spLocks noGrp="1"/>
          </p:cNvSpPr>
          <p:nvPr>
            <p:custDataLst>
              <p:tags r:id="rId3"/>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Algorithms and Code Snippets</a:t>
            </a:r>
            <a:endParaRPr lang="en-US" b="1" u="sng">
              <a:latin typeface="Cambria" panose="02040503050406030204" charset="0"/>
              <a:cs typeface="Cambria" panose="02040503050406030204" charset="0"/>
            </a:endParaRPr>
          </a:p>
        </p:txBody>
      </p:sp>
      <p:sp>
        <p:nvSpPr>
          <p:cNvPr id="6" name="Text Box 5"/>
          <p:cNvSpPr txBox="1"/>
          <p:nvPr/>
        </p:nvSpPr>
        <p:spPr>
          <a:xfrm>
            <a:off x="1386840" y="6353175"/>
            <a:ext cx="9285605" cy="368300"/>
          </a:xfrm>
          <a:prstGeom prst="rect">
            <a:avLst/>
          </a:prstGeom>
          <a:noFill/>
        </p:spPr>
        <p:txBody>
          <a:bodyPr wrap="square" rtlCol="0">
            <a:spAutoFit/>
          </a:bodyPr>
          <a:p>
            <a:pPr algn="ctr"/>
            <a:r>
              <a:rPr lang="en-US" b="1" i="1" u="sng">
                <a:latin typeface="Cambria" panose="02040503050406030204" charset="0"/>
                <a:cs typeface="Cambria" panose="02040503050406030204" charset="0"/>
              </a:rPr>
              <a:t>Basic Authentication Function (Login) </a:t>
            </a:r>
            <a:endParaRPr lang="en-US" b="1" i="1" u="sng">
              <a:latin typeface="Cambria" panose="02040503050406030204" charset="0"/>
              <a:cs typeface="Cambria" panose="02040503050406030204" charset="0"/>
            </a:endParaRPr>
          </a:p>
        </p:txBody>
      </p:sp>
      <p:pic>
        <p:nvPicPr>
          <p:cNvPr id="7" name="Picture 6" descr="houskeeper-logo"/>
          <p:cNvPicPr>
            <a:picLocks noChangeAspect="1"/>
          </p:cNvPicPr>
          <p:nvPr>
            <p:custDataLst>
              <p:tags r:id="rId4"/>
            </p:custDataLst>
          </p:nvPr>
        </p:nvPicPr>
        <p:blipFill>
          <a:blip r:embed="rId5"/>
          <a:stretch>
            <a:fillRect/>
          </a:stretch>
        </p:blipFill>
        <p:spPr>
          <a:xfrm>
            <a:off x="609600" y="836295"/>
            <a:ext cx="915670" cy="705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671830"/>
          </a:xfrm>
        </p:spPr>
        <p:txBody>
          <a:bodyPr/>
          <a:p>
            <a:r>
              <a:rPr lang="en-US" b="1">
                <a:latin typeface="Lucida Calligraphy" panose="03010101010101010101" charset="0"/>
                <a:cs typeface="Lucida Calligraphy" panose="03010101010101010101" charset="0"/>
              </a:rPr>
              <a:t>HOUSEKEEPER</a:t>
            </a:r>
            <a:endParaRPr lang="en-US" b="1">
              <a:latin typeface="Lucida Calligraphy" panose="03010101010101010101" charset="0"/>
              <a:cs typeface="Lucida Calligraphy" panose="03010101010101010101" charset="0"/>
            </a:endParaRPr>
          </a:p>
        </p:txBody>
      </p:sp>
      <p:sp>
        <p:nvSpPr>
          <p:cNvPr id="4" name="Title 1"/>
          <p:cNvSpPr>
            <a:spLocks noGrp="1"/>
          </p:cNvSpPr>
          <p:nvPr>
            <p:custDataLst>
              <p:tags r:id="rId1"/>
            </p:custDataLst>
          </p:nvPr>
        </p:nvSpPr>
        <p:spPr>
          <a:xfrm>
            <a:off x="736600" y="836295"/>
            <a:ext cx="10972800" cy="49212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r"/>
            <a:r>
              <a:rPr lang="en-US" b="1" u="sng">
                <a:latin typeface="Cambria" panose="02040503050406030204" charset="0"/>
                <a:cs typeface="Cambria" panose="02040503050406030204" charset="0"/>
              </a:rPr>
              <a:t>Algorithms and Code Snippets</a:t>
            </a:r>
            <a:endParaRPr lang="en-US" b="1" u="sng">
              <a:latin typeface="Cambria" panose="02040503050406030204" charset="0"/>
              <a:cs typeface="Cambria" panose="02040503050406030204" charset="0"/>
            </a:endParaRPr>
          </a:p>
        </p:txBody>
      </p:sp>
      <p:sp>
        <p:nvSpPr>
          <p:cNvPr id="6" name="Text Box 5"/>
          <p:cNvSpPr txBox="1"/>
          <p:nvPr/>
        </p:nvSpPr>
        <p:spPr>
          <a:xfrm>
            <a:off x="1386840" y="6353175"/>
            <a:ext cx="9285605" cy="368300"/>
          </a:xfrm>
          <a:prstGeom prst="rect">
            <a:avLst/>
          </a:prstGeom>
          <a:noFill/>
        </p:spPr>
        <p:txBody>
          <a:bodyPr wrap="square" rtlCol="0">
            <a:spAutoFit/>
          </a:bodyPr>
          <a:p>
            <a:pPr algn="ctr"/>
            <a:r>
              <a:rPr lang="en-US" b="1" i="1" u="sng">
                <a:latin typeface="Cambria" panose="02040503050406030204" charset="0"/>
                <a:cs typeface="Cambria" panose="02040503050406030204" charset="0"/>
              </a:rPr>
              <a:t>HouseKeeper Search Function (Based on some Characteristics) </a:t>
            </a:r>
            <a:endParaRPr lang="en-US" b="1" i="1" u="sng">
              <a:latin typeface="Cambria" panose="02040503050406030204" charset="0"/>
              <a:cs typeface="Cambria" panose="02040503050406030204" charset="0"/>
            </a:endParaRPr>
          </a:p>
        </p:txBody>
      </p:sp>
      <p:pic>
        <p:nvPicPr>
          <p:cNvPr id="9" name="Content Placeholder 8"/>
          <p:cNvPicPr>
            <a:picLocks noChangeAspect="1"/>
          </p:cNvPicPr>
          <p:nvPr>
            <p:ph idx="1"/>
            <p:custDataLst>
              <p:tags r:id="rId2"/>
            </p:custDataLst>
          </p:nvPr>
        </p:nvPicPr>
        <p:blipFill>
          <a:blip r:embed="rId3"/>
          <a:stretch>
            <a:fillRect/>
          </a:stretch>
        </p:blipFill>
        <p:spPr>
          <a:xfrm>
            <a:off x="1387475" y="1401445"/>
            <a:ext cx="9538970" cy="5016500"/>
          </a:xfrm>
          <a:prstGeom prst="rect">
            <a:avLst/>
          </a:prstGeom>
        </p:spPr>
      </p:pic>
      <p:pic>
        <p:nvPicPr>
          <p:cNvPr id="10" name="Picture 9" descr="houskeeper-logo"/>
          <p:cNvPicPr>
            <a:picLocks noChangeAspect="1"/>
          </p:cNvPicPr>
          <p:nvPr>
            <p:custDataLst>
              <p:tags r:id="rId4"/>
            </p:custDataLst>
          </p:nvPr>
        </p:nvPicPr>
        <p:blipFill>
          <a:blip r:embed="rId5"/>
          <a:stretch>
            <a:fillRect/>
          </a:stretch>
        </p:blipFill>
        <p:spPr>
          <a:xfrm>
            <a:off x="609600" y="836295"/>
            <a:ext cx="915670" cy="70548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2122</Words>
  <Application>WPS Presentation</Application>
  <PresentationFormat>Widescreen</PresentationFormat>
  <Paragraphs>100</Paragraphs>
  <Slides>15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SimSun</vt:lpstr>
      <vt:lpstr>Wingdings</vt:lpstr>
      <vt:lpstr>Lucida Calligraphy</vt:lpstr>
      <vt:lpstr>Cambria Math</vt:lpstr>
      <vt:lpstr>Cambria</vt:lpstr>
      <vt:lpstr>Microsoft YaHei</vt:lpstr>
      <vt:lpstr>Arial Unicode MS</vt:lpstr>
      <vt:lpstr>Calibri</vt:lpstr>
      <vt:lpstr>Art_mountaineering</vt:lpstr>
      <vt:lpstr>HOUSEKEEPER FINDER</vt:lpstr>
      <vt:lpstr>PRESENTATION PLAN</vt:lpstr>
      <vt:lpstr>Team Member Presentation</vt:lpstr>
      <vt:lpstr>HOUSEKEEPER</vt:lpstr>
      <vt:lpstr>HOUSEKEEPER</vt:lpstr>
      <vt:lpstr>HOUSEKEEPER</vt:lpstr>
      <vt:lpstr>HOUSEKEEPER</vt:lpstr>
      <vt:lpstr>HOUSEKEEPER</vt:lpstr>
      <vt:lpstr>HOUSEKEEPER</vt:lpstr>
      <vt:lpstr>HOUSEKEEPER</vt:lpstr>
      <vt:lpstr>HOUSEKEEPER</vt:lpstr>
      <vt:lpstr>HOUSEKEEPER</vt:lpstr>
      <vt:lpstr>HOUSEKEEPER</vt:lpstr>
      <vt:lpstr>HOUSEKEEPER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HOUSEKEEPER FINDER</dc:title>
  <dc:creator>Admin</dc:creator>
  <cp:lastModifiedBy>Admin</cp:lastModifiedBy>
  <cp:revision>48</cp:revision>
  <dcterms:created xsi:type="dcterms:W3CDTF">2024-07-24T12:47:00Z</dcterms:created>
  <dcterms:modified xsi:type="dcterms:W3CDTF">2024-07-24T23:05:29Z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0DB07A50070A4DA1BE405B2BE1615907_12</vt:lpwstr>
  </property>
  <property fmtid="{D5CDD505-2E9C-101B-9397-08002B2CF9AE}" pid="3" name="KSOProductBuildVer">
    <vt:lpwstr>1033-12.2.0.17153</vt:lpwstr>
  </property>
</Properties>
</file>